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4" r:id="rId3"/>
    <p:sldId id="271" r:id="rId4"/>
    <p:sldId id="287" r:id="rId5"/>
    <p:sldId id="291" r:id="rId6"/>
    <p:sldId id="285" r:id="rId7"/>
    <p:sldId id="307" r:id="rId8"/>
    <p:sldId id="280" r:id="rId9"/>
    <p:sldId id="279" r:id="rId10"/>
    <p:sldId id="281" r:id="rId11"/>
    <p:sldId id="261" r:id="rId12"/>
    <p:sldId id="260" r:id="rId13"/>
    <p:sldId id="262" r:id="rId14"/>
    <p:sldId id="306" r:id="rId15"/>
    <p:sldId id="26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956" autoAdjust="0"/>
    <p:restoredTop sz="94660"/>
  </p:normalViewPr>
  <p:slideViewPr>
    <p:cSldViewPr>
      <p:cViewPr varScale="1">
        <p:scale>
          <a:sx n="108" d="100"/>
          <a:sy n="108" d="100"/>
        </p:scale>
        <p:origin x="226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galim-rita@yandex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1324" y="1412776"/>
            <a:ext cx="8496944" cy="2592288"/>
          </a:xfrm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Century" pitchFamily="18" charset="0"/>
              </a:rPr>
              <a:t>Старший преподаватель кафедры геологии, гидрометеорологии и геоэкологии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  <a:latin typeface="Century" pitchFamily="18" charset="0"/>
              </a:rPr>
              <a:t>БашГУ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Century" pitchFamily="18" charset="0"/>
              </a:rPr>
            </a:b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 pitchFamily="18" charset="0"/>
              </a:rPr>
              <a:t>Камалова Рита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" pitchFamily="18" charset="0"/>
              </a:rPr>
              <a:t>Галимьяновна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 pitchFamily="18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47592" y="5157192"/>
            <a:ext cx="4392613" cy="15696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latin typeface="Bahnschrift SemiLight Condensed" pitchFamily="34" charset="0"/>
                <a:cs typeface="Arial" pitchFamily="34" charset="0"/>
              </a:rPr>
              <a:t>E-mail</a:t>
            </a:r>
            <a:r>
              <a:rPr lang="ru-RU" sz="3200" b="1" dirty="0">
                <a:latin typeface="Bahnschrift SemiLight Condensed" pitchFamily="34" charset="0"/>
                <a:cs typeface="Arial" pitchFamily="34" charset="0"/>
              </a:rPr>
              <a:t>: </a:t>
            </a:r>
            <a:r>
              <a:rPr lang="en-US" sz="3200" b="1" u="sng" dirty="0">
                <a:latin typeface="Bahnschrift SemiLight Condensed" pitchFamily="34" charset="0"/>
                <a:cs typeface="Arial" pitchFamily="34" charset="0"/>
                <a:hlinkClick r:id="rId2"/>
              </a:rPr>
              <a:t>galim-rita@yandex.ru</a:t>
            </a:r>
            <a:endParaRPr lang="ru-RU" sz="3200" b="1" u="sng" dirty="0">
              <a:latin typeface="Bahnschrift SemiLight Condensed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Bahnschrift SemiLight Condensed" pitchFamily="34" charset="0"/>
                <a:cs typeface="Arial" pitchFamily="34" charset="0"/>
              </a:rPr>
              <a:t>vk.com/</a:t>
            </a:r>
            <a:r>
              <a:rPr lang="en-US" sz="3200" b="1" dirty="0" err="1">
                <a:solidFill>
                  <a:schemeClr val="accent4">
                    <a:lumMod val="75000"/>
                  </a:schemeClr>
                </a:solidFill>
                <a:latin typeface="Bahnschrift SemiLight Condensed" pitchFamily="34" charset="0"/>
                <a:cs typeface="Arial" pitchFamily="34" charset="0"/>
              </a:rPr>
              <a:t>rita_galim</a:t>
            </a:r>
            <a:endParaRPr lang="en-US" sz="3200" b="1" dirty="0">
              <a:solidFill>
                <a:schemeClr val="accent4">
                  <a:lumMod val="75000"/>
                </a:schemeClr>
              </a:solidFill>
              <a:latin typeface="Bahnschrift SemiLight Condensed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Bahnschrift SemiLight Condensed" pitchFamily="34" charset="0"/>
                <a:cs typeface="Arial" pitchFamily="34" charset="0"/>
              </a:rPr>
              <a:t>@</a:t>
            </a:r>
            <a:r>
              <a:rPr lang="en-US" sz="3200" b="1" dirty="0" err="1">
                <a:solidFill>
                  <a:schemeClr val="accent5">
                    <a:lumMod val="50000"/>
                  </a:schemeClr>
                </a:solidFill>
                <a:latin typeface="Bahnschrift SemiLight Condensed" pitchFamily="34" charset="0"/>
                <a:cs typeface="Arial" pitchFamily="34" charset="0"/>
              </a:rPr>
              <a:t>rita_galim.yanovna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Bahnschrift SemiLight Condensed" pitchFamily="34" charset="0"/>
                <a:cs typeface="Arial" pitchFamily="34" charset="0"/>
              </a:rPr>
              <a:t> 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Bahnschrift SemiLight Condensed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</p:txBody>
      </p:sp>
    </p:spTree>
    <p:extLst>
      <p:ext uri="{BB962C8B-B14F-4D97-AF65-F5344CB8AC3E}">
        <p14:creationId xmlns:p14="http://schemas.microsoft.com/office/powerpoint/2010/main" val="4179709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953" y="1247470"/>
            <a:ext cx="6250392" cy="5493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A0E3B1-CF7A-4175-A392-8449F49221E5}"/>
              </a:ext>
            </a:extLst>
          </p:cNvPr>
          <p:cNvSpPr txBox="1"/>
          <p:nvPr/>
        </p:nvSpPr>
        <p:spPr>
          <a:xfrm>
            <a:off x="323849" y="692696"/>
            <a:ext cx="8496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FF"/>
                </a:highlight>
                <a:latin typeface="Bahnschrift SemiLight Condensed" pitchFamily="34" charset="0"/>
              </a:rPr>
              <a:t>Аналитическое задание </a:t>
            </a:r>
          </a:p>
        </p:txBody>
      </p:sp>
    </p:spTree>
    <p:extLst>
      <p:ext uri="{BB962C8B-B14F-4D97-AF65-F5344CB8AC3E}">
        <p14:creationId xmlns:p14="http://schemas.microsoft.com/office/powerpoint/2010/main" val="4057286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01497"/>
            <a:ext cx="7992888" cy="6039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550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31746" name="Picture 2" descr="https://ykl-res.azureedge.net/2096d341-359f-4162-8555-11371ea0c47e/%D0%9A%D0%BB%D0%B8%D0%BC%D0%B0%D1%82%D0%BE%D0%B3%D1%80%D0%B0%D0%BC%D0%BC%D0%B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8" y="1124744"/>
            <a:ext cx="6696744" cy="5180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56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14338" name="Picture 2" descr="https://ds04.infourok.ru/uploads/ex/0ec7/00027fc6-e263d337/img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6"/>
          <a:stretch/>
        </p:blipFill>
        <p:spPr bwMode="auto">
          <a:xfrm>
            <a:off x="251520" y="745665"/>
            <a:ext cx="7565435" cy="594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28384" y="745665"/>
            <a:ext cx="1008112" cy="584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832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7" name="Picture 2" descr="http://geography_atlas.academic.ru/pictures/geography_atlas/map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77033"/>
            <a:ext cx="7776864" cy="554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D0E98B-906E-4900-868D-C83DACAF1BA4}"/>
              </a:ext>
            </a:extLst>
          </p:cNvPr>
          <p:cNvSpPr txBox="1"/>
          <p:nvPr/>
        </p:nvSpPr>
        <p:spPr>
          <a:xfrm>
            <a:off x="157818" y="764704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00"/>
                </a:highlight>
                <a:latin typeface="Bahnschrift SemiLight Condensed" pitchFamily="34" charset="0"/>
              </a:rPr>
              <a:t>Рекомендации для подготовки к олимпиаде</a:t>
            </a:r>
          </a:p>
        </p:txBody>
      </p:sp>
    </p:spTree>
    <p:extLst>
      <p:ext uri="{BB962C8B-B14F-4D97-AF65-F5344CB8AC3E}">
        <p14:creationId xmlns:p14="http://schemas.microsoft.com/office/powerpoint/2010/main" val="3695896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850" y="1628800"/>
            <a:ext cx="8496300" cy="4581600"/>
          </a:xfrm>
        </p:spPr>
        <p:txBody>
          <a:bodyPr>
            <a:normAutofit/>
          </a:bodyPr>
          <a:lstStyle/>
          <a:p>
            <a:pPr marR="0" algn="just" eaLnBrk="1" hangingPunct="1">
              <a:lnSpc>
                <a:spcPct val="115000"/>
              </a:lnSpc>
            </a:pPr>
            <a:r>
              <a:rPr lang="ru-RU" sz="2400" b="1" dirty="0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Как называются высокогорные альпийские луга с преобладанием ксерофитных злаков, чередующиеся с участками моховых болот и каменистых пространств на высоте 3800-4500 м в Экваториальных Андах?</a:t>
            </a:r>
          </a:p>
          <a:p>
            <a:pPr marR="0" algn="just" eaLnBrk="1" hangingPunct="1">
              <a:lnSpc>
                <a:spcPct val="115000"/>
              </a:lnSpc>
            </a:pPr>
            <a:endParaRPr lang="ru-RU" sz="2400" dirty="0">
              <a:solidFill>
                <a:schemeClr val="tx1"/>
              </a:solidFill>
              <a:latin typeface="Bahnschrift SemiLight Condensed" pitchFamily="34" charset="0"/>
              <a:ea typeface="Calibri" pitchFamily="34" charset="0"/>
              <a:cs typeface="Times New Roman" pitchFamily="18" charset="0"/>
            </a:endParaRPr>
          </a:p>
          <a:p>
            <a:pPr marR="0" algn="just" eaLnBrk="1" hangingPunct="1">
              <a:lnSpc>
                <a:spcPct val="115000"/>
              </a:lnSpc>
            </a:pPr>
            <a:r>
              <a:rPr lang="ru-RU" sz="2400" dirty="0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А. </a:t>
            </a:r>
            <a:r>
              <a:rPr lang="ru-RU" sz="2400" dirty="0" err="1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Парамос</a:t>
            </a:r>
            <a:endParaRPr lang="ru-RU" sz="2400" dirty="0">
              <a:solidFill>
                <a:schemeClr val="tx1"/>
              </a:solidFill>
              <a:latin typeface="Bahnschrift SemiLight Condensed" pitchFamily="34" charset="0"/>
              <a:ea typeface="Calibri" pitchFamily="34" charset="0"/>
              <a:cs typeface="Times New Roman" pitchFamily="18" charset="0"/>
            </a:endParaRPr>
          </a:p>
          <a:p>
            <a:pPr marR="0" algn="just" eaLnBrk="1" hangingPunct="1">
              <a:lnSpc>
                <a:spcPct val="115000"/>
              </a:lnSpc>
            </a:pPr>
            <a:r>
              <a:rPr lang="ru-RU" sz="2400" dirty="0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Б. </a:t>
            </a:r>
            <a:r>
              <a:rPr lang="ru-RU" sz="2400" dirty="0" err="1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Льянос</a:t>
            </a:r>
            <a:r>
              <a:rPr lang="ru-RU" sz="2400" dirty="0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R="0" algn="just" eaLnBrk="1" hangingPunct="1">
              <a:lnSpc>
                <a:spcPct val="115000"/>
              </a:lnSpc>
            </a:pPr>
            <a:r>
              <a:rPr lang="ru-RU" sz="2400" dirty="0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В. </a:t>
            </a:r>
            <a:r>
              <a:rPr lang="ru-RU" sz="2400" dirty="0" err="1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Гилея</a:t>
            </a:r>
            <a:r>
              <a:rPr lang="ru-RU" sz="2400" dirty="0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R="0" algn="just" eaLnBrk="1" hangingPunct="1">
              <a:lnSpc>
                <a:spcPct val="115000"/>
              </a:lnSpc>
            </a:pPr>
            <a:r>
              <a:rPr lang="ru-RU" sz="2400" dirty="0">
                <a:solidFill>
                  <a:schemeClr val="tx1"/>
                </a:solidFill>
                <a:latin typeface="Bahnschrift SemiLight Condensed" pitchFamily="34" charset="0"/>
                <a:ea typeface="Calibri" pitchFamily="34" charset="0"/>
                <a:cs typeface="Times New Roman" pitchFamily="18" charset="0"/>
              </a:rPr>
              <a:t>Г. Прерия </a:t>
            </a:r>
          </a:p>
          <a:p>
            <a:pPr marR="0" algn="just" eaLnBrk="1" hangingPunct="1"/>
            <a:endParaRPr lang="ru-RU" sz="2800" dirty="0">
              <a:solidFill>
                <a:schemeClr val="tx1"/>
              </a:solidFill>
              <a:latin typeface="Bahnschrift SemiLight Condensed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0D5496-2BF1-46A8-8DBB-B1FE16E6901C}"/>
              </a:ext>
            </a:extLst>
          </p:cNvPr>
          <p:cNvSpPr txBox="1"/>
          <p:nvPr/>
        </p:nvSpPr>
        <p:spPr>
          <a:xfrm>
            <a:off x="323850" y="768233"/>
            <a:ext cx="8496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FF"/>
                </a:highlight>
                <a:latin typeface="Bahnschrift SemiLight Condensed" pitchFamily="34" charset="0"/>
              </a:rPr>
              <a:t>Тестовое задание </a:t>
            </a:r>
          </a:p>
        </p:txBody>
      </p:sp>
    </p:spTree>
    <p:extLst>
      <p:ext uri="{BB962C8B-B14F-4D97-AF65-F5344CB8AC3E}">
        <p14:creationId xmlns:p14="http://schemas.microsoft.com/office/powerpoint/2010/main" val="2282668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4098" name="Picture 2" descr="https://ansevik.ru/geografiya_7/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266"/>
            <a:ext cx="8064896" cy="532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FBEB4A-92A2-4743-9BFC-DC3017F724E6}"/>
              </a:ext>
            </a:extLst>
          </p:cNvPr>
          <p:cNvSpPr txBox="1"/>
          <p:nvPr/>
        </p:nvSpPr>
        <p:spPr>
          <a:xfrm>
            <a:off x="157818" y="764704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00"/>
                </a:highlight>
                <a:latin typeface="Bahnschrift SemiLight Condensed" pitchFamily="34" charset="0"/>
              </a:rPr>
              <a:t>Рекомендации для подготовки к олимпиаде</a:t>
            </a:r>
          </a:p>
        </p:txBody>
      </p:sp>
    </p:spTree>
    <p:extLst>
      <p:ext uri="{BB962C8B-B14F-4D97-AF65-F5344CB8AC3E}">
        <p14:creationId xmlns:p14="http://schemas.microsoft.com/office/powerpoint/2010/main" val="241946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8440264" cy="5589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169CAA-2ED8-4CD6-9D40-66A383FFC95F}"/>
              </a:ext>
            </a:extLst>
          </p:cNvPr>
          <p:cNvSpPr txBox="1"/>
          <p:nvPr/>
        </p:nvSpPr>
        <p:spPr>
          <a:xfrm>
            <a:off x="157818" y="764704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00"/>
                </a:highlight>
                <a:latin typeface="Bahnschrift SemiLight Condensed" pitchFamily="34" charset="0"/>
              </a:rPr>
              <a:t>Рекомендации для подготовки к олимпиаде</a:t>
            </a:r>
          </a:p>
        </p:txBody>
      </p:sp>
    </p:spTree>
    <p:extLst>
      <p:ext uri="{BB962C8B-B14F-4D97-AF65-F5344CB8AC3E}">
        <p14:creationId xmlns:p14="http://schemas.microsoft.com/office/powerpoint/2010/main" val="4143020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51" y="1340644"/>
            <a:ext cx="9056687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F0BF07-D608-429A-9DE4-DBA59F6035D3}"/>
              </a:ext>
            </a:extLst>
          </p:cNvPr>
          <p:cNvSpPr txBox="1"/>
          <p:nvPr/>
        </p:nvSpPr>
        <p:spPr>
          <a:xfrm>
            <a:off x="157818" y="764704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00"/>
                </a:highlight>
                <a:latin typeface="Bahnschrift SemiLight Condensed" pitchFamily="34" charset="0"/>
              </a:rPr>
              <a:t>Рекомендации для подготовки к олимпиаде</a:t>
            </a:r>
          </a:p>
        </p:txBody>
      </p:sp>
    </p:spTree>
    <p:extLst>
      <p:ext uri="{BB962C8B-B14F-4D97-AF65-F5344CB8AC3E}">
        <p14:creationId xmlns:p14="http://schemas.microsoft.com/office/powerpoint/2010/main" val="4289968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48" y="1264396"/>
            <a:ext cx="803990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86" y="3161583"/>
            <a:ext cx="7208014" cy="3696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1060A7-4686-40E9-AA2F-E4F06494A587}"/>
              </a:ext>
            </a:extLst>
          </p:cNvPr>
          <p:cNvSpPr txBox="1"/>
          <p:nvPr/>
        </p:nvSpPr>
        <p:spPr>
          <a:xfrm>
            <a:off x="143508" y="739447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FF"/>
                </a:highlight>
                <a:latin typeface="Bahnschrift SemiLight Condensed" pitchFamily="34" charset="0"/>
              </a:rPr>
              <a:t>Задача для самостоятельного решения</a:t>
            </a:r>
          </a:p>
        </p:txBody>
      </p:sp>
    </p:spTree>
    <p:extLst>
      <p:ext uri="{BB962C8B-B14F-4D97-AF65-F5344CB8AC3E}">
        <p14:creationId xmlns:p14="http://schemas.microsoft.com/office/powerpoint/2010/main" val="283103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sp>
        <p:nvSpPr>
          <p:cNvPr id="3" name="AutoShape 2" descr="https://s0.slide-share.ru/s_slide/58104dad8f59b29315c3c6df9816d865/99625039-c75e-4b5a-be87-d4105d7477d1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297A155-C07F-47EB-B563-633B381B2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3" y="1124744"/>
            <a:ext cx="9015402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2710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804839"/>
            <a:ext cx="7277184" cy="2896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987" y="3701074"/>
            <a:ext cx="7249797" cy="3117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5802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1206" y="5373216"/>
            <a:ext cx="8856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Bahnschrift SemiLight Condensed" pitchFamily="34" charset="0"/>
              </a:rPr>
              <a:t>URL</a:t>
            </a:r>
            <a:r>
              <a:rPr lang="ru-RU" sz="2000" dirty="0">
                <a:latin typeface="Bahnschrift SemiLight Condensed" pitchFamily="34" charset="0"/>
              </a:rPr>
              <a:t>: </a:t>
            </a:r>
            <a:r>
              <a:rPr lang="en-US" sz="2000" dirty="0">
                <a:latin typeface="Bahnschrift SemiLight Condensed" pitchFamily="34" charset="0"/>
              </a:rPr>
              <a:t>www.parusanarod.ru/bib/books/proh/</a:t>
            </a:r>
            <a:endParaRPr lang="ru-RU" sz="2000" dirty="0">
              <a:latin typeface="Bahnschrift SemiLight Condensed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06" y="1595890"/>
            <a:ext cx="8784976" cy="354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3DC6F0-B631-4642-8618-ECABDD3CD3A0}"/>
              </a:ext>
            </a:extLst>
          </p:cNvPr>
          <p:cNvSpPr txBox="1"/>
          <p:nvPr/>
        </p:nvSpPr>
        <p:spPr>
          <a:xfrm>
            <a:off x="157818" y="839072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00"/>
                </a:highlight>
                <a:latin typeface="Bahnschrift SemiLight Condensed" pitchFamily="34" charset="0"/>
              </a:rPr>
              <a:t>Рекомендации для подготовки к олимпиаде</a:t>
            </a:r>
          </a:p>
        </p:txBody>
      </p:sp>
    </p:spTree>
    <p:extLst>
      <p:ext uri="{BB962C8B-B14F-4D97-AF65-F5344CB8AC3E}">
        <p14:creationId xmlns:p14="http://schemas.microsoft.com/office/powerpoint/2010/main" val="34618444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spc="600" dirty="0">
                <a:latin typeface="Bahnschrift SemiLight Condensed" pitchFamily="34" charset="0"/>
              </a:rPr>
              <a:t>Факультет  наук  и  Земле  и  туризма</a:t>
            </a:r>
          </a:p>
          <a:p>
            <a:pPr algn="ctr"/>
            <a:r>
              <a:rPr lang="ru-RU" b="1" spc="600" dirty="0">
                <a:latin typeface="Bahnschrift SemiLight Condensed" pitchFamily="34" charset="0"/>
              </a:rPr>
              <a:t>Кафедра  геологии,  гидрометеорологии  и  геоэкологии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508" y="1484784"/>
            <a:ext cx="885698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>
                <a:latin typeface="Bahnschrift SemiLight Condensed" pitchFamily="34" charset="0"/>
              </a:rPr>
              <a:t>А. 29—31 ⁰С за сутки.</a:t>
            </a:r>
          </a:p>
          <a:p>
            <a:r>
              <a:rPr lang="ru-RU" sz="2600" dirty="0">
                <a:latin typeface="Bahnschrift SemiLight Condensed" pitchFamily="34" charset="0"/>
              </a:rPr>
              <a:t>Б. Процесс образования фена, при опускании с подветренной стороны воздух </a:t>
            </a:r>
            <a:r>
              <a:rPr lang="ru-RU" sz="2600" dirty="0" err="1">
                <a:latin typeface="Bahnschrift SemiLight Condensed" pitchFamily="34" charset="0"/>
              </a:rPr>
              <a:t>адиабатически</a:t>
            </a:r>
            <a:r>
              <a:rPr lang="ru-RU" sz="2600" dirty="0">
                <a:latin typeface="Bahnschrift SemiLight Condensed" pitchFamily="34" charset="0"/>
              </a:rPr>
              <a:t> нагревается и иссушается </a:t>
            </a:r>
          </a:p>
          <a:p>
            <a:pPr algn="just"/>
            <a:r>
              <a:rPr lang="ru-RU" sz="2600" dirty="0">
                <a:latin typeface="Bahnschrift SemiLight Condensed" pitchFamily="34" charset="0"/>
              </a:rPr>
              <a:t>В. Решение: для Пулмана решаем классическую задачу про фен «задом-наперед»: вначале вычитаем нагрев воздуха при спуске, затем прибавляем его охлаждение при подъеме. Для Лома просто рассчитываем, на сколько нагреется воздух, спускаясь далее вниз по склону до Лома.</a:t>
            </a:r>
          </a:p>
          <a:p>
            <a:pPr algn="just"/>
            <a:r>
              <a:rPr lang="ru-RU" sz="2600" dirty="0">
                <a:latin typeface="Bahnschrift SemiLight Condensed" pitchFamily="34" charset="0"/>
              </a:rPr>
              <a:t>Т Пулман = Т Грейт-</a:t>
            </a:r>
            <a:r>
              <a:rPr lang="ru-RU" sz="2600" dirty="0" err="1">
                <a:latin typeface="Bahnschrift SemiLight Condensed" pitchFamily="34" charset="0"/>
              </a:rPr>
              <a:t>фолс</a:t>
            </a:r>
            <a:r>
              <a:rPr lang="ru-RU" sz="2600" dirty="0">
                <a:latin typeface="Bahnschrift SemiLight Condensed" pitchFamily="34" charset="0"/>
              </a:rPr>
              <a:t> – 1 * (2100 - 1015)/100 +0.5 * (2100 - 717)/100 = 5 – 4.4 = 0.6 (правильный ответ от 0.4 до 0.8)</a:t>
            </a:r>
          </a:p>
          <a:p>
            <a:pPr algn="just"/>
            <a:r>
              <a:rPr lang="ru-RU" sz="2600" dirty="0">
                <a:latin typeface="Bahnschrift SemiLight Condensed" pitchFamily="34" charset="0"/>
              </a:rPr>
              <a:t>Т Лома = Т Грейт-</a:t>
            </a:r>
            <a:r>
              <a:rPr lang="ru-RU" sz="2600" dirty="0" err="1">
                <a:latin typeface="Bahnschrift SemiLight Condensed" pitchFamily="34" charset="0"/>
              </a:rPr>
              <a:t>фолс</a:t>
            </a:r>
            <a:r>
              <a:rPr lang="ru-RU" sz="2600" dirty="0">
                <a:latin typeface="Bahnschrift SemiLight Condensed" pitchFamily="34" charset="0"/>
              </a:rPr>
              <a:t> + 1*(1015 - 785)/100 ≈ Т Грейт - </a:t>
            </a:r>
            <a:r>
              <a:rPr lang="ru-RU" sz="2600" dirty="0" err="1">
                <a:latin typeface="Bahnschrift SemiLight Condensed" pitchFamily="34" charset="0"/>
              </a:rPr>
              <a:t>фолс</a:t>
            </a:r>
            <a:r>
              <a:rPr lang="ru-RU" sz="2600" dirty="0">
                <a:latin typeface="Bahnschrift SemiLight Condensed" pitchFamily="34" charset="0"/>
              </a:rPr>
              <a:t> + 2.3 = 5 + 2.3 = 7.3 (правильный ответ от 7.1 до 7.5)</a:t>
            </a:r>
          </a:p>
          <a:p>
            <a:r>
              <a:rPr lang="ru-RU" sz="2600" dirty="0">
                <a:latin typeface="Bahnschrift SemiLight Condensed" pitchFamily="34" charset="0"/>
              </a:rPr>
              <a:t>Г. </a:t>
            </a:r>
            <a:r>
              <a:rPr lang="ru-RU" sz="2600" dirty="0" err="1">
                <a:latin typeface="Bahnschrift SemiLight Condensed" pitchFamily="34" charset="0"/>
              </a:rPr>
              <a:t>Чинук</a:t>
            </a:r>
            <a:endParaRPr lang="ru-RU" sz="2600" dirty="0">
              <a:latin typeface="Bahnschrift SemiLight Condensed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5B8FC3-FB1C-4963-A934-BED1D39BFE08}"/>
              </a:ext>
            </a:extLst>
          </p:cNvPr>
          <p:cNvSpPr txBox="1"/>
          <p:nvPr/>
        </p:nvSpPr>
        <p:spPr>
          <a:xfrm>
            <a:off x="143508" y="764704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highlight>
                  <a:srgbClr val="00FFFF"/>
                </a:highlight>
                <a:latin typeface="Bahnschrift SemiLight Condensed" pitchFamily="34" charset="0"/>
              </a:rPr>
              <a:t>Ответ на задачу для самостоятельного решения</a:t>
            </a:r>
          </a:p>
        </p:txBody>
      </p:sp>
    </p:spTree>
    <p:extLst>
      <p:ext uri="{BB962C8B-B14F-4D97-AF65-F5344CB8AC3E}">
        <p14:creationId xmlns:p14="http://schemas.microsoft.com/office/powerpoint/2010/main" val="45738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1075</TotalTime>
  <Words>442</Words>
  <Application>Microsoft Office PowerPoint</Application>
  <PresentationFormat>Экран (4:3)</PresentationFormat>
  <Paragraphs>55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Bahnschrift SemiLight Condensed</vt:lpstr>
      <vt:lpstr>Calibri</vt:lpstr>
      <vt:lpstr>Century</vt:lpstr>
      <vt:lpstr>Тема Office</vt:lpstr>
      <vt:lpstr>Старший преподаватель кафедры геологии, гидрометеорологии и геоэкологии БашГУ Камалова Рита Галимьяновна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Рита</dc:creator>
  <cp:lastModifiedBy>Рита</cp:lastModifiedBy>
  <cp:revision>59</cp:revision>
  <dcterms:created xsi:type="dcterms:W3CDTF">2021-01-22T14:55:57Z</dcterms:created>
  <dcterms:modified xsi:type="dcterms:W3CDTF">2022-01-07T13:57:28Z</dcterms:modified>
</cp:coreProperties>
</file>